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3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302" r:id="rId15"/>
    <p:sldId id="298" r:id="rId16"/>
    <p:sldId id="299" r:id="rId17"/>
    <p:sldId id="300" r:id="rId18"/>
    <p:sldId id="301" r:id="rId19"/>
    <p:sldId id="305" r:id="rId20"/>
    <p:sldId id="306" r:id="rId21"/>
    <p:sldId id="307" r:id="rId22"/>
    <p:sldId id="262" r:id="rId23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92" d="100"/>
          <a:sy n="92" d="100"/>
        </p:scale>
        <p:origin x="-11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51D480A-F811-4066-8785-5395AF743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8525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4C36B82-36F4-42AE-8C71-1CB2EF039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980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A710A-CEF4-41E0-8421-50E909F1A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1215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21974B51-0D18-4251-A639-C41E57A17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897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46DA52F3-2302-4483-B51A-8070DFB77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0863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EAE00CE2-6EC3-486E-BEBA-7428E746D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132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35323A06-C9D3-42D8-A050-EC959F761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983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DB01E19C-0A67-4DEE-A971-C5770237E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639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67CAF9A9-3D2A-45EC-9D88-21C1687B0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191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CD36F8EE-91AC-4022-8D50-F72963211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041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E51AEF03-6E9B-4BB9-BA4D-33528F40C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1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ECEDBFAE-1BA3-471C-8735-3519C0B0E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367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ADA5F7E1-73B4-432C-95A6-F7287672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056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4 - </a:t>
            </a:r>
            <a:fld id="{D108B46C-1843-4234-BFCF-4E68BD905E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823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Lecture 4 - </a:t>
            </a:r>
            <a:fld id="{5C97B377-3F0A-44D9-8CF2-360E884B1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143000"/>
            <a:ext cx="83820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4</a:t>
            </a:r>
            <a:br>
              <a:rPr lang="en-US" dirty="0" smtClean="0"/>
            </a:br>
            <a:r>
              <a:rPr lang="en-US" dirty="0" smtClean="0"/>
              <a:t>Sequences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B9C36FF6-7DC0-4A74-99F3-E81E287944AB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Explicit Sequences and a Program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00200"/>
            <a:ext cx="8153400" cy="2895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for n = 1 thru 100 by 1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		y = n * 5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		display  “y sub”  n  “is equal to” y</a:t>
            </a:r>
          </a:p>
          <a:p>
            <a:pPr eaLnBrk="1" hangingPunct="1"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next n</a:t>
            </a:r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2133600" y="5181600"/>
            <a:ext cx="571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y</a:t>
            </a:r>
            <a:r>
              <a:rPr lang="en-US" sz="3200" baseline="-25000">
                <a:latin typeface="Arial" charset="0"/>
              </a:rPr>
              <a:t>n</a:t>
            </a:r>
            <a:r>
              <a:rPr lang="en-US" sz="3200">
                <a:latin typeface="Arial" charset="0"/>
              </a:rPr>
              <a:t> = 5 *n in this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31185E1F-F47F-4D4A-A241-0DEF30F1697D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Recursive Sequences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Used when the n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element depends on some calculation on the prior element(s)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You must specify the </a:t>
            </a:r>
            <a:r>
              <a:rPr lang="en-GB" sz="2800" dirty="0" smtClean="0"/>
              <a:t>values of the first </a:t>
            </a:r>
            <a:r>
              <a:rPr lang="en-GB" sz="2800" dirty="0" smtClean="0"/>
              <a:t>term(s</a:t>
            </a:r>
            <a:r>
              <a:rPr lang="en-GB" sz="2800" dirty="0" smtClean="0"/>
              <a:t>)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spcAft>
                <a:spcPct val="20000"/>
              </a:spcAft>
            </a:pPr>
            <a:r>
              <a:rPr lang="en-GB" sz="2800" dirty="0" smtClean="0"/>
              <a:t>Example: </a:t>
            </a:r>
            <a:br>
              <a:rPr lang="en-GB" sz="2800" dirty="0" smtClean="0"/>
            </a:br>
            <a:r>
              <a:rPr lang="en-GB" sz="2800" dirty="0" smtClean="0"/>
              <a:t>a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 = 1</a:t>
            </a:r>
            <a:br>
              <a:rPr lang="en-GB" sz="2800" dirty="0" smtClean="0"/>
            </a:br>
            <a:r>
              <a:rPr lang="en-GB" sz="2800" dirty="0" smtClean="0"/>
              <a:t>a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 = 2</a:t>
            </a:r>
            <a:br>
              <a:rPr lang="en-GB" sz="2800" dirty="0" smtClean="0"/>
            </a:br>
            <a:r>
              <a:rPr lang="en-GB" sz="2800" dirty="0" smtClean="0"/>
              <a:t>a</a:t>
            </a:r>
            <a:r>
              <a:rPr lang="en-GB" sz="2800" baseline="-25000" dirty="0" smtClean="0"/>
              <a:t>n</a:t>
            </a:r>
            <a:r>
              <a:rPr lang="en-GB" sz="2800" dirty="0" smtClean="0"/>
              <a:t> = a</a:t>
            </a:r>
            <a:r>
              <a:rPr lang="en-GB" sz="2800" baseline="-25000" dirty="0" smtClean="0"/>
              <a:t>n-1</a:t>
            </a:r>
            <a:r>
              <a:rPr lang="en-GB" sz="2800" dirty="0" smtClean="0"/>
              <a:t> + a</a:t>
            </a:r>
            <a:r>
              <a:rPr lang="en-GB" sz="2800" baseline="-25000" dirty="0" smtClean="0"/>
              <a:t>n-2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Defines the values a variable is assigned in a  program loop </a:t>
            </a:r>
            <a:r>
              <a:rPr lang="en-GB" sz="2800" dirty="0" smtClean="0"/>
              <a:t>when the current value depends upon its previous value(s)</a:t>
            </a:r>
          </a:p>
          <a:p>
            <a:pPr eaLnBrk="1" hangingPunct="1">
              <a:lnSpc>
                <a:spcPct val="90000"/>
              </a:lnSpc>
            </a:pPr>
            <a:endParaRPr lang="en-US" sz="2800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38E27752-32FE-4911-A4AF-CCD7EF424257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Recursive Sequences and a Program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447800"/>
            <a:ext cx="81534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yMinus2 = 1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print  “y sub 1 is equal to”  yMinus2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yMinus1 = 2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print  “y sub 2 is equal to”  yMinus1;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for n = 3 thru 100 by 1</a:t>
            </a:r>
          </a:p>
          <a:p>
            <a:pPr lvl="1"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 y = yMinus1 + yMinus2</a:t>
            </a:r>
          </a:p>
          <a:p>
            <a:pPr lvl="1"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 print  “y sub”  n  “ is equal to”  y</a:t>
            </a:r>
          </a:p>
          <a:p>
            <a:pPr lvl="1"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 yMinus2 = yMinus1</a:t>
            </a:r>
          </a:p>
          <a:p>
            <a:pPr lvl="1"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 yMinus1 = y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  <a:buFontTx/>
              <a:buNone/>
            </a:pPr>
            <a:r>
              <a:rPr lang="en-US" sz="2400" dirty="0" smtClean="0">
                <a:latin typeface="Lucida Console" pitchFamily="49" charset="0"/>
              </a:rPr>
              <a:t>next n</a:t>
            </a:r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1828800" y="5715000"/>
            <a:ext cx="6629400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y</a:t>
            </a:r>
            <a:r>
              <a:rPr lang="en-US" sz="3200" baseline="-25000">
                <a:latin typeface="Arial" charset="0"/>
              </a:rPr>
              <a:t>n</a:t>
            </a:r>
            <a:r>
              <a:rPr lang="en-US" sz="3200">
                <a:latin typeface="Arial" charset="0"/>
              </a:rPr>
              <a:t> = y</a:t>
            </a:r>
            <a:r>
              <a:rPr lang="en-US" sz="3200" baseline="-25000">
                <a:latin typeface="Arial" charset="0"/>
              </a:rPr>
              <a:t>n-1</a:t>
            </a:r>
            <a:r>
              <a:rPr lang="en-US" sz="3200">
                <a:latin typeface="Arial" charset="0"/>
              </a:rPr>
              <a:t>+y</a:t>
            </a:r>
            <a:r>
              <a:rPr lang="en-US" sz="3200" baseline="-25000">
                <a:latin typeface="Arial" charset="0"/>
              </a:rPr>
              <a:t>n-2</a:t>
            </a:r>
            <a:r>
              <a:rPr lang="en-US" sz="3200">
                <a:latin typeface="Arial" charset="0"/>
              </a:rPr>
              <a:t>  in this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D6A5CB1C-C313-4FE4-9F97-655C2B2E2FC3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Characteristic Functions</a:t>
            </a:r>
            <a:endParaRPr lang="en-US" sz="4000" smtClean="0"/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Characteristic function –  function defining membership in a set, over the universal set</a:t>
            </a:r>
          </a:p>
          <a:p>
            <a:pPr eaLnBrk="1" hangingPunct="1">
              <a:lnSpc>
                <a:spcPct val="90000"/>
              </a:lnSpc>
            </a:pPr>
            <a:endParaRPr lang="en-GB" i="1" dirty="0" smtClean="0"/>
          </a:p>
          <a:p>
            <a:pPr eaLnBrk="1" hangingPunct="1">
              <a:lnSpc>
                <a:spcPct val="90000"/>
              </a:lnSpc>
            </a:pP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(x) =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Example    A = {1, 4, 6}    Where U = Z</a:t>
            </a:r>
            <a:r>
              <a:rPr lang="en-GB" baseline="30000" dirty="0" smtClean="0"/>
              <a:t>+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(1) = 1, 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(2) = 0, 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(4) = 1, 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(5) = 0,  </a:t>
            </a:r>
            <a:br>
              <a:rPr lang="en-GB" dirty="0" smtClean="0"/>
            </a:b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(6) = 1, 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(7) = 0,  …  </a:t>
            </a:r>
          </a:p>
          <a:p>
            <a:pPr lvl="1" eaLnBrk="1" hangingPunct="1">
              <a:lnSpc>
                <a:spcPct val="90000"/>
              </a:lnSpc>
            </a:pPr>
            <a:r>
              <a:rPr lang="en-GB" dirty="0"/>
              <a:t>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(0) = ???</a:t>
            </a:r>
            <a:endParaRPr lang="en-US" dirty="0" smtClean="0"/>
          </a:p>
        </p:txBody>
      </p:sp>
      <p:grpSp>
        <p:nvGrpSpPr>
          <p:cNvPr id="15367" name="Group 4"/>
          <p:cNvGrpSpPr>
            <a:grpSpLocks/>
          </p:cNvGrpSpPr>
          <p:nvPr/>
        </p:nvGrpSpPr>
        <p:grpSpPr bwMode="auto">
          <a:xfrm>
            <a:off x="2210593" y="2727461"/>
            <a:ext cx="2189163" cy="1266825"/>
            <a:chOff x="1283" y="1797"/>
            <a:chExt cx="1379" cy="798"/>
          </a:xfrm>
        </p:grpSpPr>
        <p:sp>
          <p:nvSpPr>
            <p:cNvPr id="15368" name="Text Box 5"/>
            <p:cNvSpPr txBox="1">
              <a:spLocks noChangeArrowheads="1"/>
            </p:cNvSpPr>
            <p:nvPr/>
          </p:nvSpPr>
          <p:spPr bwMode="auto">
            <a:xfrm>
              <a:off x="1476" y="1821"/>
              <a:ext cx="118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dirty="0">
                  <a:latin typeface="Arial" charset="0"/>
                </a:rPr>
                <a:t>1 </a:t>
              </a:r>
              <a:r>
                <a:rPr lang="en-GB" sz="2800" dirty="0" smtClean="0">
                  <a:latin typeface="Arial" charset="0"/>
                </a:rPr>
                <a:t>    if </a:t>
              </a:r>
              <a:r>
                <a:rPr lang="en-GB" sz="2800" dirty="0" err="1">
                  <a:latin typeface="Arial" charset="0"/>
                </a:rPr>
                <a:t>x</a:t>
              </a:r>
              <a:r>
                <a:rPr lang="en-GB" sz="2800" dirty="0" err="1">
                  <a:latin typeface="Arial" charset="0"/>
                  <a:sym typeface="Symbol" pitchFamily="18" charset="2"/>
                </a:rPr>
                <a:t></a:t>
              </a:r>
              <a:r>
                <a:rPr lang="en-GB" sz="2800" dirty="0" err="1">
                  <a:latin typeface="Arial" charset="0"/>
                </a:rPr>
                <a:t>A</a:t>
              </a:r>
              <a:endParaRPr lang="en-US" sz="2800" dirty="0">
                <a:latin typeface="Arial" charset="0"/>
              </a:endParaRPr>
            </a:p>
          </p:txBody>
        </p:sp>
        <p:sp>
          <p:nvSpPr>
            <p:cNvPr id="15369" name="Text Box 6"/>
            <p:cNvSpPr txBox="1">
              <a:spLocks noChangeArrowheads="1"/>
            </p:cNvSpPr>
            <p:nvPr/>
          </p:nvSpPr>
          <p:spPr bwMode="auto">
            <a:xfrm>
              <a:off x="1476" y="2196"/>
              <a:ext cx="118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dirty="0">
                  <a:latin typeface="Arial" charset="0"/>
                </a:rPr>
                <a:t>0  </a:t>
              </a:r>
              <a:r>
                <a:rPr lang="en-GB" sz="2800" dirty="0" smtClean="0">
                  <a:latin typeface="Arial" charset="0"/>
                </a:rPr>
                <a:t>   if </a:t>
              </a:r>
              <a:r>
                <a:rPr lang="en-GB" sz="2800" dirty="0" err="1">
                  <a:latin typeface="Arial" charset="0"/>
                </a:rPr>
                <a:t>x</a:t>
              </a:r>
              <a:r>
                <a:rPr lang="en-GB" sz="2800" dirty="0" err="1">
                  <a:latin typeface="Arial" charset="0"/>
                  <a:sym typeface="Symbol" pitchFamily="18" charset="2"/>
                </a:rPr>
                <a:t></a:t>
              </a:r>
              <a:r>
                <a:rPr lang="en-GB" sz="2800" dirty="0" err="1">
                  <a:latin typeface="Arial" charset="0"/>
                </a:rPr>
                <a:t>A</a:t>
              </a:r>
              <a:endParaRPr lang="en-US" sz="2800" dirty="0">
                <a:latin typeface="Arial" charset="0"/>
              </a:endParaRPr>
            </a:p>
          </p:txBody>
        </p:sp>
        <p:sp>
          <p:nvSpPr>
            <p:cNvPr id="15370" name="AutoShape 7"/>
            <p:cNvSpPr>
              <a:spLocks/>
            </p:cNvSpPr>
            <p:nvPr/>
          </p:nvSpPr>
          <p:spPr bwMode="auto">
            <a:xfrm>
              <a:off x="1283" y="1797"/>
              <a:ext cx="242" cy="798"/>
            </a:xfrm>
            <a:prstGeom prst="leftBrace">
              <a:avLst>
                <a:gd name="adj1" fmla="val 2747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FF609CFD-AE59-402C-B4A0-81E6F209137E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Representing Sets with a Computer</a:t>
            </a:r>
            <a:endParaRPr lang="en-US" sz="3600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Recall: sets have no order and no duplicated elements</a:t>
            </a:r>
          </a:p>
          <a:p>
            <a:pPr eaLnBrk="1" hangingPunct="1"/>
            <a:r>
              <a:rPr lang="en-GB" sz="2800" smtClean="0"/>
              <a:t>The need to assign each element in a set to a memory location </a:t>
            </a:r>
          </a:p>
          <a:p>
            <a:pPr lvl="1" eaLnBrk="1" hangingPunct="1"/>
            <a:r>
              <a:rPr lang="en-GB" sz="2400" smtClean="0"/>
              <a:t>Gives the set order in a computer</a:t>
            </a:r>
          </a:p>
          <a:p>
            <a:pPr eaLnBrk="1" hangingPunct="1"/>
            <a:r>
              <a:rPr lang="en-US" sz="2800" smtClean="0"/>
              <a:t>We can use the characteristic function to define a set with a computer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194A961A-ACEF-45AB-B253-F2FE2B92650A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Characteristic Function in Programming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1225" cy="4629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To see a simplistic implementation,  consider the following example with A ={1,4,6}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1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1400" dirty="0" smtClean="0"/>
              <a:t>		</a:t>
            </a:r>
            <a:r>
              <a:rPr lang="en-GB" sz="2400" dirty="0" smtClean="0">
                <a:latin typeface="Lucida Console" pitchFamily="49" charset="0"/>
              </a:rPr>
              <a:t>function </a:t>
            </a:r>
            <a:r>
              <a:rPr lang="en-GB" sz="2400" dirty="0" err="1" smtClean="0">
                <a:latin typeface="Lucida Console" pitchFamily="49" charset="0"/>
              </a:rPr>
              <a:t>isInA</a:t>
            </a:r>
            <a:r>
              <a:rPr lang="en-GB" sz="2400" dirty="0" smtClean="0">
                <a:latin typeface="Lucida Console" pitchFamily="49" charset="0"/>
              </a:rPr>
              <a:t>( x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dirty="0" smtClean="0"/>
              <a:t>		</a:t>
            </a:r>
            <a:r>
              <a:rPr lang="en-GB" sz="2400" dirty="0" smtClean="0">
                <a:latin typeface="Lucida Console" pitchFamily="49" charset="0"/>
              </a:rPr>
              <a:t>if( (x == 1) OR (x == 4) OR (x == 6) 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Lucida Console" pitchFamily="49" charset="0"/>
              </a:rPr>
              <a:t>			return ( 1 )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Lucida Console" pitchFamily="49" charset="0"/>
              </a:rPr>
              <a:t>		else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400" dirty="0" smtClean="0">
                <a:latin typeface="Lucida Console" pitchFamily="49" charset="0"/>
              </a:rPr>
              <a:t>			return ( 0 )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sz="2400" dirty="0" smtClean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Might be used to validate user input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D4423A93-2934-4E57-8B43-9494ED83B1E9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0"/>
            <a:ext cx="8680450" cy="1143000"/>
          </a:xfrm>
        </p:spPr>
        <p:txBody>
          <a:bodyPr/>
          <a:lstStyle/>
          <a:p>
            <a:pPr eaLnBrk="1" hangingPunct="1"/>
            <a:r>
              <a:rPr lang="en-GB" sz="4000" smtClean="0"/>
              <a:t>Properties of Characteristic Functions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dirty="0" smtClean="0"/>
              <a:t>	Characteristic functions of subsets satisfy the following properties (proofs are on page 15 of textbook)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dirty="0" smtClean="0"/>
              <a:t>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baseline="-25000" dirty="0" err="1" smtClean="0">
                <a:sym typeface="Symbol" pitchFamily="18" charset="2"/>
              </a:rPr>
              <a:t></a:t>
            </a:r>
            <a:r>
              <a:rPr lang="en-GB" baseline="-25000" dirty="0" err="1" smtClean="0"/>
              <a:t>B</a:t>
            </a:r>
            <a:r>
              <a:rPr lang="en-GB" dirty="0" smtClean="0"/>
              <a:t>(x) =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(x)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r>
              <a:rPr lang="en-GB" dirty="0" smtClean="0"/>
              <a:t>(x)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dirty="0" smtClean="0"/>
              <a:t>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baseline="-25000" dirty="0" err="1" smtClean="0">
                <a:sym typeface="Symbol" pitchFamily="18" charset="2"/>
              </a:rPr>
              <a:t></a:t>
            </a:r>
            <a:r>
              <a:rPr lang="en-GB" baseline="-25000" dirty="0" err="1" smtClean="0"/>
              <a:t>B</a:t>
            </a:r>
            <a:r>
              <a:rPr lang="en-GB" dirty="0" smtClean="0"/>
              <a:t>(x) =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(x) +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r>
              <a:rPr lang="en-GB" dirty="0" smtClean="0"/>
              <a:t>(x) –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(x)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r>
              <a:rPr lang="en-GB" dirty="0" smtClean="0"/>
              <a:t>(x)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dirty="0" smtClean="0"/>
              <a:t>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baseline="-25000" dirty="0" err="1" smtClean="0">
                <a:sym typeface="Symbol" pitchFamily="18" charset="2"/>
              </a:rPr>
              <a:t></a:t>
            </a:r>
            <a:r>
              <a:rPr lang="en-GB" baseline="-25000" dirty="0" err="1" smtClean="0"/>
              <a:t>B</a:t>
            </a:r>
            <a:r>
              <a:rPr lang="en-GB" dirty="0" smtClean="0"/>
              <a:t>(x) =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dirty="0" smtClean="0"/>
              <a:t>(x) +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r>
              <a:rPr lang="en-GB" dirty="0" smtClean="0"/>
              <a:t>(x) – 2</a:t>
            </a:r>
            <a:r>
              <a:rPr lang="en-GB" i="1" dirty="0" smtClean="0"/>
              <a:t>f</a:t>
            </a:r>
            <a:r>
              <a:rPr lang="en-GB" baseline="-25000" dirty="0" smtClean="0"/>
              <a:t>A</a:t>
            </a:r>
            <a:r>
              <a:rPr lang="en-GB" dirty="0" smtClean="0"/>
              <a:t>(x)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r>
              <a:rPr lang="en-GB" dirty="0" smtClean="0"/>
              <a:t>(x)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5A6894E8-1C8C-418B-B016-AA2F156A89BA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smtClean="0"/>
              <a:t>Proving Characteristic Function Properties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56650" cy="4475163"/>
          </a:xfrm>
        </p:spPr>
        <p:txBody>
          <a:bodyPr/>
          <a:lstStyle/>
          <a:p>
            <a:pPr eaLnBrk="1" hangingPunct="1"/>
            <a:r>
              <a:rPr lang="en-GB" sz="2800" dirty="0" smtClean="0"/>
              <a:t>A way to prove these is by  enumeration of cases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Example: Prove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baseline="-25000" dirty="0" err="1" smtClean="0">
                <a:sym typeface="Symbol" pitchFamily="18" charset="2"/>
              </a:rPr>
              <a:t></a:t>
            </a:r>
            <a:r>
              <a:rPr lang="en-GB" baseline="-25000" dirty="0" err="1" smtClean="0"/>
              <a:t>B</a:t>
            </a:r>
            <a:r>
              <a:rPr lang="en-GB" dirty="0" smtClean="0"/>
              <a:t> = 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A</a:t>
            </a:r>
            <a:r>
              <a:rPr lang="en-GB" i="1" dirty="0" err="1" smtClean="0"/>
              <a:t>f</a:t>
            </a:r>
            <a:r>
              <a:rPr lang="en-GB" baseline="-25000" dirty="0" err="1" smtClean="0"/>
              <a:t>B</a:t>
            </a:r>
            <a:endParaRPr lang="en-US" sz="2800" dirty="0" smtClean="0"/>
          </a:p>
          <a:p>
            <a:pPr eaLnBrk="1" hangingPunct="1"/>
            <a:endParaRPr lang="en-GB" sz="2800" i="1" dirty="0" smtClean="0"/>
          </a:p>
          <a:p>
            <a:pPr eaLnBrk="1" hangingPunct="1">
              <a:buFontTx/>
              <a:buNone/>
            </a:pPr>
            <a:r>
              <a:rPr lang="en-GB" sz="2800" i="1" dirty="0" smtClean="0"/>
              <a:t>	</a:t>
            </a:r>
          </a:p>
          <a:p>
            <a:pPr eaLnBrk="1" hangingPunct="1">
              <a:buFontTx/>
              <a:buNone/>
            </a:pPr>
            <a:endParaRPr lang="en-GB" sz="2800" i="1" dirty="0"/>
          </a:p>
          <a:p>
            <a:pPr eaLnBrk="1" hangingPunct="1">
              <a:buFontTx/>
              <a:buNone/>
            </a:pPr>
            <a:r>
              <a:rPr lang="en-GB" sz="2800" i="1" dirty="0" smtClean="0"/>
              <a:t>	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(a) = 0,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(a) = 0, 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(a) </a:t>
            </a:r>
            <a:r>
              <a:rPr lang="en-GB" sz="2800" dirty="0" smtClean="0">
                <a:sym typeface="Symbol" pitchFamily="18" charset="2"/>
              </a:rPr>
              <a:t></a:t>
            </a:r>
            <a:r>
              <a:rPr lang="en-GB" sz="2800" dirty="0" smtClean="0"/>
              <a:t>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(a) = 0 </a:t>
            </a:r>
            <a:r>
              <a:rPr lang="en-GB" sz="2800" dirty="0" smtClean="0">
                <a:sym typeface="Symbol" pitchFamily="18" charset="2"/>
              </a:rPr>
              <a:t> 0 = 0 = </a:t>
            </a:r>
            <a:r>
              <a:rPr lang="en-GB" sz="2800" dirty="0" err="1" smtClean="0">
                <a:sym typeface="Symbol" pitchFamily="18" charset="2"/>
              </a:rPr>
              <a:t>f</a:t>
            </a:r>
            <a:r>
              <a:rPr lang="en-GB" sz="2800" baseline="-25000" dirty="0" err="1" smtClean="0">
                <a:sym typeface="Symbol" pitchFamily="18" charset="2"/>
              </a:rPr>
              <a:t>AB</a:t>
            </a:r>
            <a:r>
              <a:rPr lang="en-GB" sz="2800" dirty="0" smtClean="0">
                <a:sym typeface="Symbol" pitchFamily="18" charset="2"/>
              </a:rPr>
              <a:t>(a)</a:t>
            </a:r>
            <a:r>
              <a:rPr lang="en-GB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/>
            </a:r>
            <a:br>
              <a:rPr lang="en-US" sz="2800" dirty="0" smtClean="0">
                <a:sym typeface="Wingdings" pitchFamily="2" charset="2"/>
              </a:rPr>
            </a:b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(b) = 0,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(b) = 1,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(b) </a:t>
            </a:r>
            <a:r>
              <a:rPr lang="en-GB" sz="2800" dirty="0" smtClean="0">
                <a:sym typeface="Symbol" pitchFamily="18" charset="2"/>
              </a:rPr>
              <a:t></a:t>
            </a:r>
            <a:r>
              <a:rPr lang="en-GB" sz="2800" dirty="0" smtClean="0"/>
              <a:t>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(b) = 0 </a:t>
            </a:r>
            <a:r>
              <a:rPr lang="en-GB" sz="2800" dirty="0" smtClean="0">
                <a:sym typeface="Symbol" pitchFamily="18" charset="2"/>
              </a:rPr>
              <a:t> 1 = 0 = </a:t>
            </a:r>
            <a:r>
              <a:rPr lang="en-GB" sz="2800" dirty="0" err="1" smtClean="0">
                <a:sym typeface="Symbol" pitchFamily="18" charset="2"/>
              </a:rPr>
              <a:t>f</a:t>
            </a:r>
            <a:r>
              <a:rPr lang="en-GB" sz="2800" baseline="-25000" dirty="0" err="1" smtClean="0">
                <a:sym typeface="Symbol" pitchFamily="18" charset="2"/>
              </a:rPr>
              <a:t>AB</a:t>
            </a:r>
            <a:r>
              <a:rPr lang="en-GB" sz="2800" dirty="0" smtClean="0">
                <a:sym typeface="Symbol" pitchFamily="18" charset="2"/>
              </a:rPr>
              <a:t>(b)</a:t>
            </a:r>
            <a:r>
              <a:rPr lang="en-US" sz="2800" dirty="0" smtClean="0"/>
              <a:t>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(c) = 1,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(c) = 0,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(c) </a:t>
            </a:r>
            <a:r>
              <a:rPr lang="en-GB" sz="2800" dirty="0" smtClean="0">
                <a:sym typeface="Symbol" pitchFamily="18" charset="2"/>
              </a:rPr>
              <a:t></a:t>
            </a:r>
            <a:r>
              <a:rPr lang="en-GB" sz="2800" dirty="0" smtClean="0"/>
              <a:t>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(c) = 1 </a:t>
            </a:r>
            <a:r>
              <a:rPr lang="en-GB" sz="2800" dirty="0" smtClean="0">
                <a:sym typeface="Symbol" pitchFamily="18" charset="2"/>
              </a:rPr>
              <a:t> 0 = 0 = </a:t>
            </a:r>
            <a:r>
              <a:rPr lang="en-GB" sz="2800" dirty="0" err="1" smtClean="0">
                <a:sym typeface="Symbol" pitchFamily="18" charset="2"/>
              </a:rPr>
              <a:t>f</a:t>
            </a:r>
            <a:r>
              <a:rPr lang="en-GB" sz="2800" baseline="-25000" dirty="0" err="1" smtClean="0">
                <a:sym typeface="Symbol" pitchFamily="18" charset="2"/>
              </a:rPr>
              <a:t>AB</a:t>
            </a:r>
            <a:r>
              <a:rPr lang="en-GB" sz="2800" dirty="0" smtClean="0">
                <a:sym typeface="Symbol" pitchFamily="18" charset="2"/>
              </a:rPr>
              <a:t>(c)</a:t>
            </a:r>
            <a:r>
              <a:rPr lang="en-GB" sz="28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(d) = 1,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(d) = 1,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A</a:t>
            </a:r>
            <a:r>
              <a:rPr lang="en-GB" sz="2800" dirty="0" smtClean="0"/>
              <a:t>(d) </a:t>
            </a:r>
            <a:r>
              <a:rPr lang="en-GB" sz="2800" dirty="0" smtClean="0">
                <a:sym typeface="Symbol" pitchFamily="18" charset="2"/>
              </a:rPr>
              <a:t></a:t>
            </a:r>
            <a:r>
              <a:rPr lang="en-GB" sz="2800" dirty="0" smtClean="0"/>
              <a:t> </a:t>
            </a:r>
            <a:r>
              <a:rPr lang="en-GB" sz="2800" i="1" dirty="0" err="1" smtClean="0"/>
              <a:t>f</a:t>
            </a:r>
            <a:r>
              <a:rPr lang="en-GB" sz="2800" baseline="-25000" dirty="0" err="1" smtClean="0"/>
              <a:t>B</a:t>
            </a:r>
            <a:r>
              <a:rPr lang="en-GB" sz="2800" dirty="0" smtClean="0"/>
              <a:t>(d) = 1 </a:t>
            </a:r>
            <a:r>
              <a:rPr lang="en-GB" sz="2800" dirty="0" smtClean="0">
                <a:sym typeface="Symbol" pitchFamily="18" charset="2"/>
              </a:rPr>
              <a:t> 1 = 1 = </a:t>
            </a:r>
            <a:r>
              <a:rPr lang="en-GB" sz="2800" dirty="0" err="1" smtClean="0">
                <a:sym typeface="Symbol" pitchFamily="18" charset="2"/>
              </a:rPr>
              <a:t>f</a:t>
            </a:r>
            <a:r>
              <a:rPr lang="en-GB" sz="2800" baseline="-25000" dirty="0" err="1" smtClean="0">
                <a:sym typeface="Symbol" pitchFamily="18" charset="2"/>
              </a:rPr>
              <a:t>AB</a:t>
            </a:r>
            <a:r>
              <a:rPr lang="en-GB" sz="2800" dirty="0" smtClean="0">
                <a:sym typeface="Symbol" pitchFamily="18" charset="2"/>
              </a:rPr>
              <a:t>(d)</a:t>
            </a:r>
            <a:endParaRPr lang="en-US" sz="2800" dirty="0" smtClean="0">
              <a:sym typeface="Symbol" pitchFamily="18" charset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43000" y="2992435"/>
            <a:ext cx="2913063" cy="1447800"/>
            <a:chOff x="5126217" y="2843514"/>
            <a:chExt cx="2913063" cy="1447800"/>
          </a:xfrm>
        </p:grpSpPr>
        <p:grpSp>
          <p:nvGrpSpPr>
            <p:cNvPr id="3" name="Group 2"/>
            <p:cNvGrpSpPr/>
            <p:nvPr/>
          </p:nvGrpSpPr>
          <p:grpSpPr>
            <a:xfrm>
              <a:off x="5521201" y="3025773"/>
              <a:ext cx="2111375" cy="1112837"/>
              <a:chOff x="5878513" y="2392363"/>
              <a:chExt cx="2111375" cy="1112837"/>
            </a:xfrm>
          </p:grpSpPr>
          <p:sp>
            <p:nvSpPr>
              <p:cNvPr id="18439" name="Oval 4"/>
              <p:cNvSpPr>
                <a:spLocks noChangeArrowheads="1"/>
              </p:cNvSpPr>
              <p:nvPr/>
            </p:nvSpPr>
            <p:spPr bwMode="auto">
              <a:xfrm>
                <a:off x="6223000" y="2392363"/>
                <a:ext cx="1190625" cy="1112837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0" name="Oval 5"/>
              <p:cNvSpPr>
                <a:spLocks noChangeArrowheads="1"/>
              </p:cNvSpPr>
              <p:nvPr/>
            </p:nvSpPr>
            <p:spPr bwMode="auto">
              <a:xfrm>
                <a:off x="6799263" y="2392363"/>
                <a:ext cx="1190625" cy="1112837"/>
              </a:xfrm>
              <a:prstGeom prst="ellips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1" name="Text Box 6"/>
              <p:cNvSpPr txBox="1">
                <a:spLocks noChangeArrowheads="1"/>
              </p:cNvSpPr>
              <p:nvPr/>
            </p:nvSpPr>
            <p:spPr bwMode="auto">
              <a:xfrm>
                <a:off x="6453188" y="2468563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A</a:t>
                </a:r>
              </a:p>
            </p:txBody>
          </p:sp>
          <p:sp>
            <p:nvSpPr>
              <p:cNvPr id="18442" name="Text Box 7"/>
              <p:cNvSpPr txBox="1">
                <a:spLocks noChangeArrowheads="1"/>
              </p:cNvSpPr>
              <p:nvPr/>
            </p:nvSpPr>
            <p:spPr bwMode="auto">
              <a:xfrm>
                <a:off x="7451725" y="2468563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B</a:t>
                </a:r>
              </a:p>
            </p:txBody>
          </p:sp>
          <p:sp>
            <p:nvSpPr>
              <p:cNvPr id="18443" name="Text Box 8"/>
              <p:cNvSpPr txBox="1">
                <a:spLocks noChangeArrowheads="1"/>
              </p:cNvSpPr>
              <p:nvPr/>
            </p:nvSpPr>
            <p:spPr bwMode="auto">
              <a:xfrm>
                <a:off x="5878513" y="2392363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dirty="0">
                    <a:latin typeface="Arial" charset="0"/>
                  </a:rPr>
                  <a:t>a</a:t>
                </a:r>
              </a:p>
            </p:txBody>
          </p:sp>
          <p:sp>
            <p:nvSpPr>
              <p:cNvPr id="18444" name="Text Box 9"/>
              <p:cNvSpPr txBox="1">
                <a:spLocks noChangeArrowheads="1"/>
              </p:cNvSpPr>
              <p:nvPr/>
            </p:nvSpPr>
            <p:spPr bwMode="auto">
              <a:xfrm>
                <a:off x="7567613" y="2776538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b</a:t>
                </a:r>
              </a:p>
            </p:txBody>
          </p:sp>
          <p:sp>
            <p:nvSpPr>
              <p:cNvPr id="18445" name="Text Box 10"/>
              <p:cNvSpPr txBox="1">
                <a:spLocks noChangeArrowheads="1"/>
              </p:cNvSpPr>
              <p:nvPr/>
            </p:nvSpPr>
            <p:spPr bwMode="auto">
              <a:xfrm>
                <a:off x="6338888" y="2814638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c</a:t>
                </a:r>
              </a:p>
            </p:txBody>
          </p:sp>
          <p:sp>
            <p:nvSpPr>
              <p:cNvPr id="18446" name="Text Box 11"/>
              <p:cNvSpPr txBox="1">
                <a:spLocks noChangeArrowheads="1"/>
              </p:cNvSpPr>
              <p:nvPr/>
            </p:nvSpPr>
            <p:spPr bwMode="auto">
              <a:xfrm>
                <a:off x="6915150" y="2698750"/>
                <a:ext cx="307975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d</a:t>
                </a:r>
              </a:p>
            </p:txBody>
          </p:sp>
          <p:sp>
            <p:nvSpPr>
              <p:cNvPr id="18447" name="Oval 12"/>
              <p:cNvSpPr>
                <a:spLocks noChangeArrowheads="1"/>
              </p:cNvSpPr>
              <p:nvPr/>
            </p:nvSpPr>
            <p:spPr bwMode="auto">
              <a:xfrm>
                <a:off x="6030913" y="2738438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Oval 13"/>
              <p:cNvSpPr>
                <a:spLocks noChangeArrowheads="1"/>
              </p:cNvSpPr>
              <p:nvPr/>
            </p:nvSpPr>
            <p:spPr bwMode="auto">
              <a:xfrm>
                <a:off x="6530975" y="3160713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Oval 14"/>
              <p:cNvSpPr>
                <a:spLocks noChangeArrowheads="1"/>
              </p:cNvSpPr>
              <p:nvPr/>
            </p:nvSpPr>
            <p:spPr bwMode="auto">
              <a:xfrm>
                <a:off x="7721600" y="3121025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Oval 15"/>
              <p:cNvSpPr>
                <a:spLocks noChangeArrowheads="1"/>
              </p:cNvSpPr>
              <p:nvPr/>
            </p:nvSpPr>
            <p:spPr bwMode="auto">
              <a:xfrm>
                <a:off x="7069138" y="3044825"/>
                <a:ext cx="76200" cy="76200"/>
              </a:xfrm>
              <a:prstGeom prst="ellipse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" name="Rectangle 1"/>
            <p:cNvSpPr/>
            <p:nvPr/>
          </p:nvSpPr>
          <p:spPr bwMode="auto">
            <a:xfrm>
              <a:off x="5126217" y="2843514"/>
              <a:ext cx="2913063" cy="14478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E9F2EA40-6562-4589-898D-7FC674D8991B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More Properties of Sequences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Any set with n elements can be arranged as a sequence of length n, but not vice versa</a:t>
            </a:r>
          </a:p>
          <a:p>
            <a:pPr lvl="1" eaLnBrk="1" hangingPunct="1"/>
            <a:r>
              <a:rPr lang="en-GB" sz="2400" smtClean="0"/>
              <a:t>Sets have no order and duplicates don’t matter</a:t>
            </a:r>
          </a:p>
          <a:p>
            <a:pPr lvl="1" eaLnBrk="1" hangingPunct="1"/>
            <a:r>
              <a:rPr lang="en-GB" sz="2400" smtClean="0"/>
              <a:t>Each subset can be identified with its characteristic function </a:t>
            </a:r>
          </a:p>
          <a:p>
            <a:pPr lvl="1" eaLnBrk="1" hangingPunct="1"/>
            <a:r>
              <a:rPr lang="en-GB" sz="2400" smtClean="0"/>
              <a:t>A sequence of 1’s and 0’s</a:t>
            </a:r>
            <a:endParaRPr lang="en-US" sz="2000" smtClean="0"/>
          </a:p>
          <a:p>
            <a:pPr eaLnBrk="1" hangingPunct="1"/>
            <a:r>
              <a:rPr lang="en-GB" sz="2800" smtClean="0"/>
              <a:t>Characteristic function for universal set, U, is</a:t>
            </a:r>
          </a:p>
          <a:p>
            <a:pPr lvl="2" eaLnBrk="1" hangingPunct="1">
              <a:buFontTx/>
              <a:buNone/>
            </a:pPr>
            <a:r>
              <a:rPr lang="en-GB" sz="2800" i="1" smtClean="0"/>
              <a:t>f</a:t>
            </a:r>
            <a:r>
              <a:rPr lang="en-GB" sz="2800" baseline="-25000" smtClean="0"/>
              <a:t>U</a:t>
            </a:r>
            <a:r>
              <a:rPr lang="en-GB" sz="2800" smtClean="0"/>
              <a:t>(x) = 1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7C3A55F6-656B-4B48-B743-853B50829506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Countable and Uncountable</a:t>
            </a:r>
            <a:endParaRPr lang="en-US" sz="3600" smtClean="0"/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GB" sz="2800" smtClean="0"/>
              <a:t>A set is </a:t>
            </a:r>
            <a:r>
              <a:rPr lang="en-GB" sz="2400" smtClean="0">
                <a:solidFill>
                  <a:schemeClr val="tx2"/>
                </a:solidFill>
              </a:rPr>
              <a:t>countable</a:t>
            </a:r>
            <a:r>
              <a:rPr lang="en-GB" sz="2800" smtClean="0"/>
              <a:t> if it corresponds to some sequence</a:t>
            </a:r>
            <a:endParaRPr lang="en-US" sz="2400" smtClean="0"/>
          </a:p>
          <a:p>
            <a:pPr lvl="1" eaLnBrk="1" hangingPunct="1"/>
            <a:r>
              <a:rPr lang="en-GB" sz="2400" smtClean="0"/>
              <a:t>Members of set can be arranged in a list</a:t>
            </a:r>
            <a:endParaRPr lang="en-US" sz="2000" smtClean="0"/>
          </a:p>
          <a:p>
            <a:pPr lvl="1" eaLnBrk="1" hangingPunct="1"/>
            <a:r>
              <a:rPr lang="en-GB" sz="2400" smtClean="0"/>
              <a:t>Elements have position</a:t>
            </a:r>
            <a:endParaRPr lang="en-US" sz="2000" smtClean="0"/>
          </a:p>
          <a:p>
            <a:pPr eaLnBrk="1" hangingPunct="1"/>
            <a:r>
              <a:rPr lang="en-GB" sz="2800" smtClean="0"/>
              <a:t>All finite sets are countable</a:t>
            </a:r>
            <a:endParaRPr lang="en-US" sz="2400" smtClean="0"/>
          </a:p>
          <a:p>
            <a:pPr eaLnBrk="1" hangingPunct="1"/>
            <a:r>
              <a:rPr lang="en-GB" sz="2800" smtClean="0"/>
              <a:t>Some, but not all infinite sets are countable, otherwise are said to be </a:t>
            </a:r>
            <a:r>
              <a:rPr lang="en-GB" sz="2400" smtClean="0">
                <a:solidFill>
                  <a:schemeClr val="tx2"/>
                </a:solidFill>
              </a:rPr>
              <a:t>uncountable</a:t>
            </a:r>
            <a:endParaRPr lang="en-US" sz="2400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GB" sz="2400" smtClean="0"/>
              <a:t>An example of an uncountable set is set of real numbers</a:t>
            </a:r>
            <a:endParaRPr lang="en-US" sz="2000" smtClean="0"/>
          </a:p>
          <a:p>
            <a:pPr lvl="1" eaLnBrk="1" hangingPunct="1"/>
            <a:r>
              <a:rPr lang="en-GB" sz="2400" smtClean="0"/>
              <a:t>E.g., what comes after 1.23534 ?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3E42F2F4-5B41-40A2-8292-D09D6E245427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- Section 2.4</a:t>
            </a:r>
          </a:p>
          <a:p>
            <a:pPr eaLnBrk="1" hangingPunct="1"/>
            <a:r>
              <a:rPr lang="en-US" dirty="0" smtClean="0"/>
              <a:t>Sequences</a:t>
            </a:r>
          </a:p>
          <a:p>
            <a:pPr lvl="1" eaLnBrk="1" hangingPunct="1"/>
            <a:r>
              <a:rPr lang="en-US" dirty="0" smtClean="0"/>
              <a:t>Definition</a:t>
            </a:r>
          </a:p>
          <a:p>
            <a:pPr lvl="1" eaLnBrk="1" hangingPunct="1"/>
            <a:r>
              <a:rPr lang="en-US" dirty="0" smtClean="0"/>
              <a:t>Properties</a:t>
            </a:r>
          </a:p>
          <a:p>
            <a:pPr eaLnBrk="1" hangingPunct="1"/>
            <a:r>
              <a:rPr lang="en-US" dirty="0" smtClean="0"/>
              <a:t>Recursion</a:t>
            </a:r>
          </a:p>
          <a:p>
            <a:pPr eaLnBrk="1" hangingPunct="1"/>
            <a:r>
              <a:rPr lang="en-US" dirty="0" smtClean="0"/>
              <a:t>Characteristic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72620032-9A43-41D8-812E-85D78C003067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Countable Sets</a:t>
            </a:r>
            <a:endParaRPr lang="en-US" sz="3600" smtClean="0"/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153400" cy="4530725"/>
          </a:xfrm>
        </p:spPr>
        <p:txBody>
          <a:bodyPr/>
          <a:lstStyle/>
          <a:p>
            <a:pPr eaLnBrk="1" hangingPunct="1"/>
            <a:r>
              <a:rPr lang="en-GB" sz="2800" dirty="0" smtClean="0"/>
              <a:t>A finite set S is always countable </a:t>
            </a:r>
          </a:p>
          <a:p>
            <a:pPr lvl="1" eaLnBrk="1" hangingPunct="1"/>
            <a:r>
              <a:rPr lang="en-GB" sz="2400" dirty="0" smtClean="0"/>
              <a:t>It can correspond the sequence</a:t>
            </a:r>
          </a:p>
          <a:p>
            <a:pPr lvl="2" eaLnBrk="1" hangingPunct="1"/>
            <a:r>
              <a:rPr lang="en-GB" sz="2000" dirty="0" smtClean="0"/>
              <a:t>a</a:t>
            </a:r>
            <a:r>
              <a:rPr lang="en-GB" sz="2000" baseline="-25000" dirty="0" smtClean="0"/>
              <a:t>n</a:t>
            </a:r>
            <a:r>
              <a:rPr lang="en-GB" sz="2000" dirty="0" smtClean="0"/>
              <a:t> = n  for all n</a:t>
            </a:r>
            <a:r>
              <a:rPr lang="en-US" sz="2000" dirty="0" smtClean="0">
                <a:latin typeface="Sylfaen" pitchFamily="18" charset="0"/>
                <a:sym typeface="Symbol" pitchFamily="18" charset="2"/>
              </a:rPr>
              <a:t> </a:t>
            </a:r>
            <a:r>
              <a:rPr lang="en-GB" sz="2000" b="1" dirty="0" smtClean="0"/>
              <a:t>N</a:t>
            </a:r>
            <a:r>
              <a:rPr lang="en-GB" sz="2000" dirty="0" smtClean="0"/>
              <a:t>  where n </a:t>
            </a:r>
            <a:r>
              <a:rPr lang="en-US" sz="2000" dirty="0" smtClean="0">
                <a:latin typeface="Sylfaen" pitchFamily="18" charset="0"/>
                <a:sym typeface="Symbol" pitchFamily="18" charset="2"/>
              </a:rPr>
              <a:t></a:t>
            </a:r>
            <a:r>
              <a:rPr lang="en-GB" sz="2000" dirty="0" smtClean="0"/>
              <a:t> |S|</a:t>
            </a:r>
            <a:endParaRPr lang="en-US" sz="1800" dirty="0" smtClean="0"/>
          </a:p>
          <a:p>
            <a:pPr eaLnBrk="1" hangingPunct="1"/>
            <a:r>
              <a:rPr lang="en-GB" sz="2800" dirty="0" smtClean="0"/>
              <a:t>Countable	 { x | x = 5 * n and  n</a:t>
            </a:r>
            <a:r>
              <a:rPr lang="en-US" sz="2800" dirty="0" smtClean="0">
                <a:latin typeface="Sylfaen" pitchFamily="18" charset="0"/>
                <a:sym typeface="Symbol" pitchFamily="18" charset="2"/>
              </a:rPr>
              <a:t> </a:t>
            </a:r>
            <a:r>
              <a:rPr lang="en-GB" sz="2800" b="1" dirty="0" smtClean="0">
                <a:latin typeface="Monotype Corsiva" pitchFamily="66" charset="0"/>
              </a:rPr>
              <a:t>Z</a:t>
            </a:r>
            <a:r>
              <a:rPr lang="en-GB" sz="2800" b="1" baseline="30000" dirty="0" smtClean="0">
                <a:latin typeface="Monotype Corsiva" pitchFamily="66" charset="0"/>
              </a:rPr>
              <a:t>+</a:t>
            </a:r>
            <a:r>
              <a:rPr lang="en-GB" sz="2800" dirty="0" smtClean="0"/>
              <a:t> }</a:t>
            </a:r>
          </a:p>
          <a:p>
            <a:pPr lvl="1" eaLnBrk="1" hangingPunct="1"/>
            <a:r>
              <a:rPr lang="en-GB" sz="2400" dirty="0" smtClean="0"/>
              <a:t>Corresponds to the sequence a</a:t>
            </a:r>
            <a:r>
              <a:rPr lang="en-GB" sz="2400" baseline="-25000" dirty="0" smtClean="0"/>
              <a:t>n</a:t>
            </a:r>
            <a:r>
              <a:rPr lang="en-GB" sz="2400" dirty="0" smtClean="0"/>
              <a:t> = n  for all</a:t>
            </a:r>
          </a:p>
          <a:p>
            <a:pPr lvl="1" eaLnBrk="1" hangingPunct="1"/>
            <a:endParaRPr lang="en-GB" sz="2400" dirty="0" smtClean="0"/>
          </a:p>
          <a:p>
            <a:pPr lvl="1" eaLnBrk="1" hangingPunct="1"/>
            <a:endParaRPr lang="en-GB" sz="2400" dirty="0" smtClean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800" dirty="0" smtClean="0"/>
          </a:p>
        </p:txBody>
      </p:sp>
      <p:graphicFrame>
        <p:nvGraphicFramePr>
          <p:cNvPr id="224313" name="Group 57"/>
          <p:cNvGraphicFramePr>
            <a:graphicFrameLocks noGrp="1"/>
          </p:cNvGraphicFramePr>
          <p:nvPr>
            <p:ph sz="quarter" idx="2"/>
          </p:nvPr>
        </p:nvGraphicFramePr>
        <p:xfrm>
          <a:off x="2667000" y="3962400"/>
          <a:ext cx="3814763" cy="744540"/>
        </p:xfrm>
        <a:graphic>
          <a:graphicData uri="http://schemas.openxmlformats.org/drawingml/2006/table">
            <a:tbl>
              <a:tblPr/>
              <a:tblGrid>
                <a:gridCol w="647700"/>
                <a:gridCol w="442913"/>
                <a:gridCol w="544512"/>
                <a:gridCol w="544513"/>
                <a:gridCol w="544512"/>
                <a:gridCol w="544513"/>
                <a:gridCol w="546100"/>
              </a:tblGrid>
              <a:tr h="378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Set</a:t>
                      </a:r>
                    </a:p>
                  </a:txBody>
                  <a:tcPr marT="45659" marB="456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Seq</a:t>
                      </a:r>
                    </a:p>
                  </a:txBody>
                  <a:tcPr marT="45659" marB="456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T="45659" marB="456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5A0D7188-4043-4387-B0F6-24B045311FEC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/>
            <a:r>
              <a:rPr lang="en-GB" smtClean="0"/>
              <a:t>Strings</a:t>
            </a:r>
            <a:endParaRPr lang="en-US" sz="400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76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Sequences can be made up of characters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Example:  W, a, k, e,   , u, p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Removing the commas and you get a string “Wake up”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Strings can illustrate the difference between sequences and sets more clearly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a, b, a, b, a, b, a, … is a sequence, i.e., “abababa…” is a string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The corresponding set is {a, b}</a:t>
            </a:r>
            <a:endParaRPr lang="en-US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70B97BA4-7A3B-4801-91CD-FBF3C9932AEA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Sequences</a:t>
            </a:r>
          </a:p>
          <a:p>
            <a:pPr lvl="1" eaLnBrk="1" hangingPunct="1"/>
            <a:r>
              <a:rPr lang="en-US" dirty="0" smtClean="0"/>
              <a:t>Integers</a:t>
            </a:r>
          </a:p>
          <a:p>
            <a:pPr lvl="1" eaLnBrk="1" hangingPunct="1"/>
            <a:r>
              <a:rPr lang="en-US" dirty="0" smtClean="0"/>
              <a:t>Strings</a:t>
            </a:r>
          </a:p>
          <a:p>
            <a:pPr eaLnBrk="1" hangingPunct="1"/>
            <a:r>
              <a:rPr lang="en-US" dirty="0" smtClean="0"/>
              <a:t>Recursion</a:t>
            </a:r>
          </a:p>
          <a:p>
            <a:pPr eaLnBrk="1" hangingPunct="1"/>
            <a:r>
              <a:rPr lang="en-US" dirty="0" smtClean="0"/>
              <a:t>Characteristic Function</a:t>
            </a:r>
          </a:p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384F1493-65B6-4608-9ECD-49082B86ECFC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Sequence	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i="1" dirty="0" smtClean="0"/>
              <a:t>sequence</a:t>
            </a:r>
            <a:r>
              <a:rPr lang="en-US" dirty="0" smtClean="0"/>
              <a:t> is an </a:t>
            </a:r>
            <a:r>
              <a:rPr lang="en-US" dirty="0" smtClean="0">
                <a:solidFill>
                  <a:schemeClr val="tx2"/>
                </a:solidFill>
              </a:rPr>
              <a:t>ordered</a:t>
            </a:r>
            <a:r>
              <a:rPr lang="en-US" dirty="0" smtClean="0"/>
              <a:t> list of objects</a:t>
            </a:r>
          </a:p>
          <a:p>
            <a:pPr eaLnBrk="1" hangingPunct="1"/>
            <a:r>
              <a:rPr lang="en-US" dirty="0" smtClean="0"/>
              <a:t>It can be finite</a:t>
            </a:r>
          </a:p>
          <a:p>
            <a:pPr lvl="1" eaLnBrk="1" hangingPunct="1"/>
            <a:r>
              <a:rPr lang="en-US" dirty="0" smtClean="0"/>
              <a:t>1,2,3,2,1,0,1,2,3,1,2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Or infinite</a:t>
            </a:r>
          </a:p>
          <a:p>
            <a:pPr lvl="1" eaLnBrk="1" hangingPunct="1"/>
            <a:r>
              <a:rPr lang="en-US" dirty="0" smtClean="0"/>
              <a:t>3,1,4,1,5,9,2,6,5,…</a:t>
            </a:r>
          </a:p>
          <a:p>
            <a:pPr eaLnBrk="1" hangingPunct="1"/>
            <a:r>
              <a:rPr lang="en-US" dirty="0" smtClean="0"/>
              <a:t>In contrast to sets, with sequences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</a:rPr>
              <a:t>Duplicates are significant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</a:rPr>
              <a:t>Order is significant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43F5EE01-B137-4024-AD21-5466D6F14331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Sequence Examples</a:t>
            </a:r>
            <a:endParaRPr lang="en-US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1, 2, 3, 2, 2, 3,1 is a sequence, but not a set</a:t>
            </a:r>
          </a:p>
          <a:p>
            <a:pPr eaLnBrk="1" hangingPunct="1"/>
            <a:r>
              <a:rPr lang="en-GB" dirty="0" smtClean="0"/>
              <a:t>The sequences 1, 2, 3, 2, 2, 3, 1 and 2, 2, 1, 3 are made from elements of the set </a:t>
            </a:r>
            <a:br>
              <a:rPr lang="en-GB" dirty="0" smtClean="0"/>
            </a:br>
            <a:r>
              <a:rPr lang="en-GB" dirty="0" smtClean="0"/>
              <a:t>{1, 2, 3}</a:t>
            </a:r>
            <a:endParaRPr lang="en-US" dirty="0" smtClean="0"/>
          </a:p>
          <a:p>
            <a:pPr eaLnBrk="1" hangingPunct="1"/>
            <a:r>
              <a:rPr lang="en-GB" dirty="0" smtClean="0"/>
              <a:t>The sequences 1, 2, 3, 2, 2, 3, 1 and 2, 1, 3, 2, 2, 3, 1 only switch two elements, but that is sufficient to make them unequal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D67F4322-2012-4B7D-B3BE-4CDB9F455797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Alphabetic Sequences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sz="2800" smtClean="0"/>
              <a:t>Finite list of characters</a:t>
            </a:r>
          </a:p>
          <a:p>
            <a:pPr lvl="1" eaLnBrk="1" hangingPunct="1"/>
            <a:r>
              <a:rPr lang="en-US" sz="2400" smtClean="0"/>
              <a:t>D,i,s,c,r,e,t,e</a:t>
            </a:r>
          </a:p>
          <a:p>
            <a:pPr lvl="1" eaLnBrk="1" hangingPunct="1"/>
            <a:r>
              <a:rPr lang="en-US" sz="2400" smtClean="0"/>
              <a:t>d,a,b,d,c,a </a:t>
            </a:r>
          </a:p>
          <a:p>
            <a:pPr eaLnBrk="1" hangingPunct="1"/>
            <a:r>
              <a:rPr lang="en-US" sz="2800" smtClean="0"/>
              <a:t>Infinite lists of characters</a:t>
            </a:r>
          </a:p>
          <a:p>
            <a:pPr lvl="1" eaLnBrk="1" hangingPunct="1"/>
            <a:r>
              <a:rPr lang="en-US" sz="2400" smtClean="0"/>
              <a:t>a,b,a,b,a,b,a,b…</a:t>
            </a:r>
          </a:p>
          <a:p>
            <a:pPr lvl="1" eaLnBrk="1" hangingPunct="1"/>
            <a:r>
              <a:rPr lang="en-US" sz="1800" smtClean="0"/>
              <a:t>This,is,the,song,that,never,ends,</a:t>
            </a:r>
            <a:br>
              <a:rPr lang="en-US" sz="1800" smtClean="0"/>
            </a:br>
            <a:r>
              <a:rPr lang="en-US" sz="1800" smtClean="0"/>
              <a:t>It,goes,on,and,on,my,friends,</a:t>
            </a:r>
          </a:p>
          <a:p>
            <a:pPr lvl="1" eaLnBrk="1" hangingPunct="1">
              <a:buFontTx/>
              <a:buNone/>
            </a:pPr>
            <a:r>
              <a:rPr lang="en-US" sz="1800" smtClean="0"/>
              <a:t>	Someone,started,singing,it,not,knowing,what,it,was,</a:t>
            </a:r>
            <a:br>
              <a:rPr lang="en-US" sz="1800" smtClean="0"/>
            </a:br>
            <a:r>
              <a:rPr lang="en-US" sz="1800" smtClean="0"/>
              <a:t>and,they’ll,continue,singing,it,forever,just,because… </a:t>
            </a:r>
          </a:p>
          <a:p>
            <a:pPr eaLnBrk="1" hangingPunct="1"/>
            <a:r>
              <a:rPr lang="en-US" sz="2800" smtClean="0">
                <a:solidFill>
                  <a:schemeClr val="tx2"/>
                </a:solidFill>
              </a:rPr>
              <a:t>String</a:t>
            </a:r>
            <a:r>
              <a:rPr lang="en-US" sz="2800" b="1" i="1" smtClean="0"/>
              <a:t> </a:t>
            </a:r>
            <a:r>
              <a:rPr lang="en-US" sz="2800" smtClean="0"/>
              <a:t>: a sequence of letters or symbols written without commas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21F09412-1336-46CA-831F-386FC0888C5E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Linear Array</a:t>
            </a:r>
            <a:endParaRPr lang="en-US" sz="4000" smtClean="0"/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4591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Principles of sequences can be applied to computers, specifically, arrays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There are some differences though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Sequence 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GB" sz="2000" dirty="0" smtClean="0"/>
              <a:t>Well-defined</a:t>
            </a:r>
            <a:endParaRPr lang="en-US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en-GB" sz="2000" dirty="0" smtClean="0"/>
              <a:t>Modification of any element or its order results in a new sequence</a:t>
            </a: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Array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GB" sz="2000" dirty="0" smtClean="0"/>
              <a:t>May not have all elements initialized</a:t>
            </a:r>
            <a:endParaRPr lang="en-US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en-GB" sz="2000" dirty="0" smtClean="0"/>
              <a:t>Modification of array by software may occur</a:t>
            </a:r>
            <a:endParaRPr lang="en-US" sz="1600" dirty="0" smtClean="0"/>
          </a:p>
          <a:p>
            <a:pPr lvl="2" eaLnBrk="1" hangingPunct="1">
              <a:lnSpc>
                <a:spcPct val="90000"/>
              </a:lnSpc>
            </a:pPr>
            <a:r>
              <a:rPr lang="en-GB" sz="2000" dirty="0" smtClean="0"/>
              <a:t>Even if the array has variable length, we’re ultimately limited to finite length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EB3B12FF-1CD9-45DE-8608-5B6150920684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 Corresponding to a Sequence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</a:rPr>
              <a:t>Set corresponding to a sequence </a:t>
            </a:r>
            <a:r>
              <a:rPr lang="en-US" dirty="0" smtClean="0"/>
              <a:t>- the set of all distinct elements of the sequence</a:t>
            </a:r>
          </a:p>
          <a:p>
            <a:pPr lvl="1" eaLnBrk="1" hangingPunct="1"/>
            <a:r>
              <a:rPr lang="en-US" dirty="0" smtClean="0"/>
              <a:t>{</a:t>
            </a:r>
            <a:r>
              <a:rPr lang="en-US" dirty="0" err="1" smtClean="0"/>
              <a:t>a,b</a:t>
            </a:r>
            <a:r>
              <a:rPr lang="en-US" dirty="0" smtClean="0"/>
              <a:t>} is the set corresponding to sequence </a:t>
            </a:r>
            <a:r>
              <a:rPr lang="en-US" dirty="0" err="1" smtClean="0"/>
              <a:t>abababab</a:t>
            </a:r>
            <a:r>
              <a:rPr lang="en-US" dirty="0" smtClean="0"/>
              <a:t>…</a:t>
            </a:r>
          </a:p>
          <a:p>
            <a:pPr lvl="1" eaLnBrk="1" hangingPunct="1"/>
            <a:r>
              <a:rPr lang="en-US" dirty="0" smtClean="0"/>
              <a:t>{1,2,3} is the set corresponding to the sequences</a:t>
            </a:r>
          </a:p>
          <a:p>
            <a:pPr lvl="2" eaLnBrk="1" hangingPunct="1"/>
            <a:r>
              <a:rPr lang="en-US" dirty="0" smtClean="0"/>
              <a:t>1,2,3</a:t>
            </a:r>
          </a:p>
          <a:p>
            <a:pPr lvl="2" eaLnBrk="1" hangingPunct="1"/>
            <a:r>
              <a:rPr lang="en-US" dirty="0" smtClean="0"/>
              <a:t>1,2,3,3,3,3,2,1,2,1</a:t>
            </a:r>
          </a:p>
          <a:p>
            <a:pPr lvl="2" eaLnBrk="1" hangingPunct="1"/>
            <a:r>
              <a:rPr lang="en-US" dirty="0" smtClean="0"/>
              <a:t>1,2,3,3,2,1,1,2,3,3,2,1….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E327D884-8B1F-4B23-B69D-9F518D249D6A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Defining Infinite Sequences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en-US" dirty="0" smtClean="0"/>
              <a:t>Explicit Formula,</a:t>
            </a:r>
          </a:p>
          <a:p>
            <a:pPr lvl="1" eaLnBrk="1" hangingPunct="1"/>
            <a:r>
              <a:rPr lang="en-US" dirty="0" smtClean="0"/>
              <a:t>The value for the </a:t>
            </a:r>
            <a:r>
              <a:rPr lang="en-US" i="1" dirty="0" smtClean="0"/>
              <a:t>n</a:t>
            </a:r>
            <a:r>
              <a:rPr lang="en-US" baseline="30000" dirty="0" smtClean="0"/>
              <a:t>th</a:t>
            </a:r>
            <a:r>
              <a:rPr lang="en-US" dirty="0" smtClean="0"/>
              <a:t> item – </a:t>
            </a:r>
            <a:r>
              <a:rPr lang="en-US" i="1" dirty="0" smtClean="0"/>
              <a:t>a</a:t>
            </a:r>
            <a:r>
              <a:rPr lang="en-US" i="1" baseline="-25000" dirty="0" smtClean="0"/>
              <a:t>n </a:t>
            </a:r>
            <a:r>
              <a:rPr lang="en-US" dirty="0" smtClean="0"/>
              <a:t>– is determined by a formula based solely on </a:t>
            </a:r>
            <a:r>
              <a:rPr lang="en-US" i="1" dirty="0" smtClean="0"/>
              <a:t>n</a:t>
            </a:r>
          </a:p>
          <a:p>
            <a:pPr eaLnBrk="1" hangingPunct="1"/>
            <a:r>
              <a:rPr lang="en-US" dirty="0" smtClean="0"/>
              <a:t>Recursive Formula</a:t>
            </a:r>
          </a:p>
          <a:p>
            <a:pPr lvl="1" eaLnBrk="1" hangingPunct="1"/>
            <a:r>
              <a:rPr lang="en-US" dirty="0" smtClean="0"/>
              <a:t>The value for the </a:t>
            </a:r>
            <a:r>
              <a:rPr lang="en-US" i="1" dirty="0" smtClean="0"/>
              <a:t>n</a:t>
            </a:r>
            <a:r>
              <a:rPr lang="en-US" baseline="30000" dirty="0" smtClean="0"/>
              <a:t>th</a:t>
            </a:r>
            <a:r>
              <a:rPr lang="en-US" dirty="0" smtClean="0"/>
              <a:t> item is determined by a formula based on </a:t>
            </a:r>
            <a:r>
              <a:rPr lang="en-US" i="1" dirty="0" smtClean="0"/>
              <a:t>n</a:t>
            </a:r>
            <a:r>
              <a:rPr lang="en-US" dirty="0" smtClean="0"/>
              <a:t> and the previous value(s) – </a:t>
            </a:r>
            <a:r>
              <a:rPr lang="en-US" i="1" dirty="0" smtClean="0"/>
              <a:t>a</a:t>
            </a:r>
            <a:r>
              <a:rPr lang="en-US" i="1" baseline="-25000" dirty="0" smtClean="0"/>
              <a:t>n , </a:t>
            </a:r>
            <a:r>
              <a:rPr lang="en-US" i="1" dirty="0" smtClean="0"/>
              <a:t>a</a:t>
            </a:r>
            <a:r>
              <a:rPr lang="en-US" i="1" baseline="-25000" dirty="0" smtClean="0"/>
              <a:t>n-1</a:t>
            </a:r>
            <a:r>
              <a:rPr lang="en-US" i="1" dirty="0" smtClean="0"/>
              <a:t> , … </a:t>
            </a:r>
            <a:r>
              <a:rPr lang="en-US" dirty="0" smtClean="0"/>
              <a:t>–</a:t>
            </a:r>
            <a:r>
              <a:rPr lang="en-US" i="1" dirty="0" smtClean="0"/>
              <a:t> </a:t>
            </a:r>
            <a:r>
              <a:rPr lang="en-US" dirty="0" smtClean="0"/>
              <a:t> in the sequence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4 - </a:t>
            </a:r>
            <a:fld id="{618DF52F-2088-4D8F-8D5A-109740D5A02D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Explicit Sequences</a:t>
            </a:r>
            <a:endParaRPr lang="en-US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Easy to calculate any specific element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By convention a sequence starts with n = 1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a</a:t>
            </a:r>
            <a:r>
              <a:rPr lang="en-GB" sz="2400" baseline="-25000" dirty="0" smtClean="0"/>
              <a:t>n</a:t>
            </a:r>
            <a:r>
              <a:rPr lang="en-GB" sz="2400" dirty="0" smtClean="0"/>
              <a:t> = 2 * 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2, 4, 6, 8, 10, 12, 14, 16, …</a:t>
            </a:r>
          </a:p>
          <a:p>
            <a:pPr lvl="1" eaLnBrk="1" hangingPunct="1">
              <a:lnSpc>
                <a:spcPct val="80000"/>
              </a:lnSpc>
              <a:spcAft>
                <a:spcPct val="10000"/>
              </a:spcAft>
            </a:pPr>
            <a:r>
              <a:rPr lang="en-US" sz="1800" dirty="0" smtClean="0"/>
              <a:t>a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= 2 * 3 = 6 </a:t>
            </a:r>
          </a:p>
          <a:p>
            <a:pPr lvl="1" eaLnBrk="1" hangingPunct="1">
              <a:lnSpc>
                <a:spcPct val="80000"/>
              </a:lnSpc>
              <a:spcAft>
                <a:spcPct val="10000"/>
              </a:spcAft>
            </a:pPr>
            <a:r>
              <a:rPr lang="en-US" sz="1800" dirty="0" smtClean="0"/>
              <a:t>a</a:t>
            </a:r>
            <a:r>
              <a:rPr lang="en-US" sz="1800" baseline="-25000" dirty="0" smtClean="0"/>
              <a:t>5</a:t>
            </a:r>
            <a:r>
              <a:rPr lang="en-US" sz="1800" dirty="0" smtClean="0"/>
              <a:t> =  ???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a</a:t>
            </a:r>
            <a:r>
              <a:rPr lang="en-GB" sz="2400" baseline="-25000" dirty="0" smtClean="0"/>
              <a:t>n</a:t>
            </a:r>
            <a:r>
              <a:rPr lang="en-GB" sz="2400" dirty="0" smtClean="0"/>
              <a:t> = 3 * n + 6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9, 12, 15, 18, 21,  24, …</a:t>
            </a:r>
          </a:p>
          <a:p>
            <a:pPr lvl="1" eaLnBrk="1" hangingPunct="1">
              <a:lnSpc>
                <a:spcPct val="80000"/>
              </a:lnSpc>
              <a:spcAft>
                <a:spcPct val="10000"/>
              </a:spcAft>
            </a:pPr>
            <a:r>
              <a:rPr lang="en-US" sz="1800" dirty="0" smtClean="0"/>
              <a:t>a</a:t>
            </a:r>
            <a:r>
              <a:rPr lang="en-US" sz="1800" baseline="-25000" dirty="0" smtClean="0"/>
              <a:t>5</a:t>
            </a:r>
            <a:r>
              <a:rPr lang="en-US" sz="1800" dirty="0" smtClean="0"/>
              <a:t> =  3 * 5 + 6  =  21</a:t>
            </a:r>
          </a:p>
          <a:p>
            <a:pPr lvl="1" eaLnBrk="1" hangingPunct="1">
              <a:lnSpc>
                <a:spcPct val="80000"/>
              </a:lnSpc>
              <a:spcAft>
                <a:spcPct val="10000"/>
              </a:spcAft>
            </a:pPr>
            <a:r>
              <a:rPr lang="en-US" sz="1800" dirty="0" smtClean="0"/>
              <a:t>a</a:t>
            </a:r>
            <a:r>
              <a:rPr lang="en-US" sz="1800" baseline="-25000" dirty="0" smtClean="0"/>
              <a:t>100  </a:t>
            </a:r>
            <a:r>
              <a:rPr lang="en-US" sz="1800" dirty="0" smtClean="0"/>
              <a:t>=   ???</a:t>
            </a:r>
            <a:endParaRPr lang="en-GB" sz="1800" dirty="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GB" sz="2400" dirty="0" smtClean="0"/>
              <a:t>Defines the values a variable is assigned in a  program loop when adding/subtracting/multiplying/dividing by  a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2682</TotalTime>
  <Words>1079</Words>
  <Application>Microsoft Office PowerPoint</Application>
  <PresentationFormat>On-screen Show (4:3)</PresentationFormat>
  <Paragraphs>247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Fireball</vt:lpstr>
      <vt:lpstr>Lecture 4 Sequences </vt:lpstr>
      <vt:lpstr>Lecture Introduction</vt:lpstr>
      <vt:lpstr>Sequence </vt:lpstr>
      <vt:lpstr>Sequence Examples</vt:lpstr>
      <vt:lpstr>Alphabetic Sequences</vt:lpstr>
      <vt:lpstr>Linear Array</vt:lpstr>
      <vt:lpstr>Set Corresponding to a Sequence</vt:lpstr>
      <vt:lpstr>Defining Infinite Sequences</vt:lpstr>
      <vt:lpstr>Explicit Sequences</vt:lpstr>
      <vt:lpstr>Explicit Sequences and a Program</vt:lpstr>
      <vt:lpstr>Recursive Sequences</vt:lpstr>
      <vt:lpstr>Recursive Sequences and a Program</vt:lpstr>
      <vt:lpstr>Characteristic Functions</vt:lpstr>
      <vt:lpstr>Representing Sets with a Computer</vt:lpstr>
      <vt:lpstr>Characteristic Function in Programming</vt:lpstr>
      <vt:lpstr>Properties of Characteristic Functions</vt:lpstr>
      <vt:lpstr>Proving Characteristic Function Properties</vt:lpstr>
      <vt:lpstr>More Properties of Sequences</vt:lpstr>
      <vt:lpstr>Countable and Uncountable</vt:lpstr>
      <vt:lpstr>Countable Sets</vt:lpstr>
      <vt:lpstr>Strings</vt:lpstr>
      <vt:lpstr>Key Concepts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admin</cp:lastModifiedBy>
  <cp:revision>95</cp:revision>
  <cp:lastPrinted>1601-01-01T00:00:00Z</cp:lastPrinted>
  <dcterms:created xsi:type="dcterms:W3CDTF">2003-01-26T23:29:36Z</dcterms:created>
  <dcterms:modified xsi:type="dcterms:W3CDTF">2014-09-08T17:35:31Z</dcterms:modified>
</cp:coreProperties>
</file>